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8" r:id="rId5"/>
  </p:sldMasterIdLst>
  <p:notesMasterIdLst>
    <p:notesMasterId r:id="rId18"/>
  </p:notesMasterIdLst>
  <p:sldIdLst>
    <p:sldId id="341" r:id="rId6"/>
    <p:sldId id="544" r:id="rId7"/>
    <p:sldId id="545" r:id="rId8"/>
    <p:sldId id="546" r:id="rId9"/>
    <p:sldId id="358" r:id="rId10"/>
    <p:sldId id="360" r:id="rId11"/>
    <p:sldId id="353" r:id="rId12"/>
    <p:sldId id="351" r:id="rId13"/>
    <p:sldId id="361" r:id="rId14"/>
    <p:sldId id="352" r:id="rId15"/>
    <p:sldId id="547" r:id="rId16"/>
    <p:sldId id="350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6318F"/>
    <a:srgbClr val="23A9E1"/>
    <a:srgbClr val="AD8331"/>
    <a:srgbClr val="704C1B"/>
    <a:srgbClr val="466FA7"/>
    <a:srgbClr val="557CB3"/>
    <a:srgbClr val="3C5DAA"/>
    <a:srgbClr val="565A4A"/>
    <a:srgbClr val="639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BA9DB-DF83-482C-A37B-F32696B7AA7B}" v="59" dt="2021-09-16T22:20:42.41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7135" autoAdjust="0"/>
  </p:normalViewPr>
  <p:slideViewPr>
    <p:cSldViewPr snapToGrid="0">
      <p:cViewPr varScale="1">
        <p:scale>
          <a:sx n="71" d="100"/>
          <a:sy n="71" d="100"/>
        </p:scale>
        <p:origin x="118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FE6279-2912-4140-A1A3-18022EDB2F8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B91E0A-0335-4366-96BC-7533FE36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91E0A-0335-4366-96BC-7533FE364C9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2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91E0A-0335-4366-96BC-7533FE364C9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23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91E0A-0335-4366-96BC-7533FE364C9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6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91E0A-0335-4366-96BC-7533FE364C9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12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379E70-BB17-4849-BE6C-82EC4B281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01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5427" y="1432854"/>
            <a:ext cx="11050840" cy="147968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4000" b="1" cap="none" spc="-100" baseline="0">
                <a:solidFill>
                  <a:schemeClr val="bg1"/>
                </a:solidFill>
                <a:latin typeface="Arial (Headings)"/>
                <a:cs typeface="Arial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5428" y="4796367"/>
            <a:ext cx="6096001" cy="8932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 Narrow" panose="020B0606020202030204" pitchFamily="34" charset="0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r>
              <a:rPr lang="en-US" dirty="0"/>
              <a:t>Presenter Name, </a:t>
            </a:r>
            <a:r>
              <a:rPr lang="en-US" sz="1400" dirty="0"/>
              <a:t>TITLE</a:t>
            </a:r>
            <a:br>
              <a:rPr lang="en-US" sz="1400" dirty="0"/>
            </a:br>
            <a:r>
              <a:rPr lang="en-US" dirty="0"/>
              <a:t>000.000.0000 </a:t>
            </a:r>
            <a:br>
              <a:rPr lang="en-US" dirty="0"/>
            </a:br>
            <a:r>
              <a:rPr lang="en-US" dirty="0" err="1"/>
              <a:t>name@worldbank.org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5646305-C194-4E4C-AF35-0E984F38F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27" y="2919997"/>
            <a:ext cx="11051116" cy="1099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6CED1-4258-4EDE-9C5A-47141E246C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0" y="344886"/>
            <a:ext cx="2862469" cy="5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0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4602424"/>
            <a:ext cx="12192000" cy="2255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anchor="t" anchorCtr="0"/>
          <a:lstStyle>
            <a:lvl1pPr marL="1376363" indent="-230188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 Narrow" panose="020B0606020202030204" pitchFamily="34" charset="0"/>
              <a:buChar char="│"/>
              <a:defRPr sz="3200" b="1" spc="-150" baseline="0">
                <a:solidFill>
                  <a:schemeClr val="bg1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All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2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2A0D40-C72D-4345-AC0B-FB4C076ECF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20F66B-4AC8-41ED-8F89-AED6B5E5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3" y="3721101"/>
            <a:ext cx="5638800" cy="137883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95000"/>
              </a:lnSpc>
              <a:defRPr sz="4400" b="1" kern="100" spc="-200" baseline="0">
                <a:solidFill>
                  <a:schemeClr val="bg1"/>
                </a:solidFill>
                <a:latin typeface="Arial +Heading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64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16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33114E2-E518-430E-8DC3-118947D17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5938839"/>
            <a:ext cx="10979151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39E03C-AFEB-4A35-AD6B-5F477054D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13D699-9A17-467E-86EF-FEA7C2DE4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584B5C-DFDD-4707-A5A5-03D7A94F0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337146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3459982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9B07F-8778-455B-B54A-9DE1E0D26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1613" y="5938840"/>
            <a:ext cx="7097139" cy="271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F5A1AE-49A5-420C-9BAB-D4EE25AF05EE}"/>
              </a:ext>
            </a:extLst>
          </p:cNvPr>
          <p:cNvCxnSpPr/>
          <p:nvPr userDrawn="1"/>
        </p:nvCxnSpPr>
        <p:spPr>
          <a:xfrm>
            <a:off x="4389120" y="632612"/>
            <a:ext cx="0" cy="5676748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4E2B30-8FBA-41D9-A8B4-94AEB835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5446E0-7802-4F09-A6F0-E5BA95FA0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4DD63E-08EC-4094-9E01-65DD24407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155939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632613"/>
            <a:ext cx="10979151" cy="101099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9B07F-8778-455B-B54A-9DE1E0D26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5938839"/>
            <a:ext cx="10979151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16FF4B-839C-44AC-9E49-46789D1D7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69334A-31A9-4B09-BCFA-ED49BE066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FD6602-5454-4DF4-B857-77EF92D30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326519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5AB434-D9C7-4C3A-A7B9-E16A0186E3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4242736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chemeClr val="bg1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6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87CB-9D4D-4221-97E2-4BAA60AA7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C3AE9-1A5D-4CBF-866B-8F7C2A96D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32E4-0597-4FDE-91F5-ADEA6B18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9FCB-CF13-4B3F-8F4A-A40DF310505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21BD-DC9B-44BC-9FE3-37B942C6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1570B-5C45-40AB-AC0F-A3B24AAF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3ACF-5543-4140-9815-F7046CB1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9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2AC26-DC6E-4AB7-8B05-F7F125A0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0D6F-0E0F-447F-BA50-EDA139CC2EB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3621C-5B06-4964-8005-0378C3E0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DE56E-2D58-4B60-87C2-D9B88A45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2951-6100-482C-ADD4-21DDB977B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C68245-3A1E-4AD0-95C4-7DC8EDF51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45720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853" y="1954143"/>
            <a:ext cx="9829801" cy="787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4000" b="0">
                <a:solidFill>
                  <a:schemeClr val="bg1"/>
                </a:solidFill>
                <a:latin typeface="Arial (Headings)"/>
                <a:cs typeface="Arial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65914" y="4250819"/>
            <a:ext cx="5521740" cy="8932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6043342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1EBA8474-3E4B-47E6-AE56-792304D305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879" y="2133601"/>
            <a:ext cx="2671463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98FF3E8E-CDCC-4B3E-B5E3-C5ED411A5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481" y="3912281"/>
            <a:ext cx="2684860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>
                <a:latin typeface="Arial Narrow" panose="020B0606020202030204" pitchFamily="34" charset="0"/>
              </a:defRPr>
            </a:lvl2pPr>
            <a:lvl3pPr marL="914400" indent="0">
              <a:buNone/>
              <a:defRPr sz="2400">
                <a:latin typeface="Arial Narrow" panose="020B0606020202030204" pitchFamily="34" charset="0"/>
              </a:defRPr>
            </a:lvl3pPr>
            <a:lvl4pPr marL="1371600" indent="0">
              <a:buNone/>
              <a:defRPr sz="2400">
                <a:latin typeface="Arial Narrow" panose="020B0606020202030204" pitchFamily="34" charset="0"/>
              </a:defRPr>
            </a:lvl4pPr>
            <a:lvl5pPr marL="1828800" indent="0">
              <a:buNone/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EF34FAE5-11F5-4E94-B028-FFC349E0E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1481" y="2133601"/>
            <a:ext cx="2671463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58D5A32F-3D08-4A75-AF7A-B33D802D7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082" y="3912281"/>
            <a:ext cx="2684860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>
                <a:latin typeface="Arial Narrow" panose="020B0606020202030204" pitchFamily="34" charset="0"/>
              </a:defRPr>
            </a:lvl2pPr>
            <a:lvl3pPr marL="914400" indent="0">
              <a:buNone/>
              <a:defRPr sz="2400">
                <a:latin typeface="Arial Narrow" panose="020B0606020202030204" pitchFamily="34" charset="0"/>
              </a:defRPr>
            </a:lvl3pPr>
            <a:lvl4pPr marL="1371600" indent="0">
              <a:buNone/>
              <a:defRPr sz="2400">
                <a:latin typeface="Arial Narrow" panose="020B0606020202030204" pitchFamily="34" charset="0"/>
              </a:defRPr>
            </a:lvl4pPr>
            <a:lvl5pPr marL="1828800" indent="0">
              <a:buNone/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D287A5D-A507-4BD8-8DD7-E997FB4AA2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190" y="2136950"/>
            <a:ext cx="2671463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F0957614-BB71-430B-A028-A063DE619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15791" y="3915630"/>
            <a:ext cx="2684860" cy="17351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Arial Narrow" panose="020B0606020202030204" pitchFamily="34" charset="0"/>
              <a:buChar char="│"/>
              <a:defRPr sz="240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400">
                <a:latin typeface="Arial Narrow" panose="020B0606020202030204" pitchFamily="34" charset="0"/>
              </a:defRPr>
            </a:lvl2pPr>
            <a:lvl3pPr marL="914400" indent="0">
              <a:buNone/>
              <a:defRPr sz="2400">
                <a:latin typeface="Arial Narrow" panose="020B0606020202030204" pitchFamily="34" charset="0"/>
              </a:defRPr>
            </a:lvl3pPr>
            <a:lvl4pPr marL="1371600" indent="0">
              <a:buNone/>
              <a:defRPr sz="2400">
                <a:latin typeface="Arial Narrow" panose="020B0606020202030204" pitchFamily="34" charset="0"/>
              </a:defRPr>
            </a:lvl4pPr>
            <a:lvl5pPr marL="1828800" indent="0">
              <a:buNone/>
              <a:defRPr sz="2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50177F-ACEB-4163-9B98-4A0F3E449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FCBCD4E-1CD7-4DFE-84B3-DBE1124D9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023D0A0-D91E-4166-A862-3F6168C21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1165198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10972801" cy="9675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1" y="1828800"/>
            <a:ext cx="10972800" cy="41417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3D7678-4674-428E-B051-30EAE06A6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4F80A1-CB08-4486-A35C-8A5112D9E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D259E-1AF8-4432-AFEA-1B2F55BA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364819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10972801" cy="9675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2" y="1828800"/>
            <a:ext cx="5046132" cy="41417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C1C06-1430-4EAB-A97C-848EFFB8A7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9335" y="1828800"/>
            <a:ext cx="5063067" cy="414178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576"/>
              </a:spcBef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EB31FA-C3FC-4BC6-97A2-25F01D564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B1BDF4-A708-4F72-B1F8-A4EB5C210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EF6F80-AE52-4932-8815-0F33A7B76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312851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3779520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89232" y="632613"/>
            <a:ext cx="6893169" cy="522557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756AE2E-F7BF-4D3B-8B66-7A593EB1D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5938839"/>
            <a:ext cx="10979151" cy="28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Arial Narrow" panose="020B0606020202030204" pitchFamily="34" charset="0"/>
              </a:defRPr>
            </a:lvl1pPr>
            <a:lvl2pPr marL="457200" indent="0">
              <a:buNone/>
              <a:defRPr sz="1200" i="1">
                <a:latin typeface="Arial Narrow" panose="020B0606020202030204" pitchFamily="34" charset="0"/>
              </a:defRPr>
            </a:lvl2pPr>
            <a:lvl3pPr marL="914400" indent="0">
              <a:buNone/>
              <a:defRPr sz="1200" i="1">
                <a:latin typeface="Arial Narrow" panose="020B0606020202030204" pitchFamily="34" charset="0"/>
              </a:defRPr>
            </a:lvl3pPr>
            <a:lvl4pPr marL="1371600" indent="0">
              <a:buNone/>
              <a:defRPr sz="1200" i="1">
                <a:latin typeface="Arial Narrow" panose="020B0606020202030204" pitchFamily="34" charset="0"/>
              </a:defRPr>
            </a:lvl4pPr>
            <a:lvl5pPr marL="1828800" indent="0">
              <a:buNone/>
              <a:defRPr sz="1200" i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224195-5B2A-4AF2-B3E6-17F1480B7FBB}"/>
              </a:ext>
            </a:extLst>
          </p:cNvPr>
          <p:cNvCxnSpPr/>
          <p:nvPr userDrawn="1"/>
        </p:nvCxnSpPr>
        <p:spPr>
          <a:xfrm>
            <a:off x="4389120" y="632612"/>
            <a:ext cx="0" cy="5676748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56C36-7F03-4DB2-B853-91E0D35C5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E56CB1-08D6-4363-BC65-039F6D6F2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27C887-2DE2-4EC6-B259-84AFEF801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88725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105437" y="1828800"/>
            <a:ext cx="6476964" cy="42814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4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852336" cy="630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35" y="330200"/>
            <a:ext cx="6476964" cy="13589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vert="horz" lIns="0" tIns="0" rIns="0" bIns="0" anchor="t" anchorCtr="0"/>
          <a:lstStyle>
            <a:lvl1pPr marL="63500" indent="0">
              <a:spcAft>
                <a:spcPts val="1000"/>
              </a:spcAft>
              <a:buNone/>
              <a:defRPr sz="28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9E3467-F699-4457-821C-BECCDF61B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B5B063-B7F9-4368-8297-147DCF3B6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CB1E0F3-1F03-4A72-BACC-CA7DD6586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194212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43468" y="2501900"/>
            <a:ext cx="10938933" cy="36083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000" spc="-9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1409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3468" y="1562100"/>
            <a:ext cx="10938933" cy="6985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vert="horz" lIns="0" tIns="0" rIns="0" bIns="0" anchor="t" anchorCtr="0"/>
          <a:lstStyle>
            <a:lvl1pPr marL="63500" indent="0">
              <a:spcAft>
                <a:spcPts val="1000"/>
              </a:spcAft>
              <a:buNone/>
              <a:defRPr sz="2400" b="1" spc="-150" baseline="0">
                <a:solidFill>
                  <a:srgbClr val="3C5DAA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All 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A01B84-4508-41A1-BE0F-CEED60B82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2232E67-11BB-4151-973F-21F07978D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FAE58D-F0D4-4361-AC6A-8DA20C1D4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262889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5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9953C4-F737-4D14-B1AF-96A20D3E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8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EC837B-1A0E-4B38-A934-17EE231FE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518E40-9907-4627-B9F1-3796024819A0}"/>
              </a:ext>
            </a:extLst>
          </p:cNvPr>
          <p:cNvCxnSpPr>
            <a:cxnSpLocks/>
          </p:cNvCxnSpPr>
          <p:nvPr userDrawn="1"/>
        </p:nvCxnSpPr>
        <p:spPr>
          <a:xfrm>
            <a:off x="6325" y="6311610"/>
            <a:ext cx="12192000" cy="0"/>
          </a:xfrm>
          <a:prstGeom prst="line">
            <a:avLst/>
          </a:prstGeom>
          <a:ln w="12700">
            <a:solidFill>
              <a:schemeClr val="bg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5D60CD-4281-4B2F-9E73-C1081DC99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4190" y="6322643"/>
            <a:ext cx="1291541" cy="39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4305E1-42E4-48C3-B592-EEDFFD62F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8332" y="6322643"/>
            <a:ext cx="3889905" cy="381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Independent Evaluation Group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A65F2F-A3C8-4FA6-ACD1-A617A290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68" y="6402067"/>
            <a:ext cx="1601912" cy="316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5368AF-7320-454C-9A49-27CD7320348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574" y="6449968"/>
            <a:ext cx="1355908" cy="1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C9A4-7690-4839-B428-6DAD90DA9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27" y="2046041"/>
            <a:ext cx="11050840" cy="1479681"/>
          </a:xfrm>
        </p:spPr>
        <p:txBody>
          <a:bodyPr/>
          <a:lstStyle/>
          <a:p>
            <a:pPr algn="ctr"/>
            <a:r>
              <a:rPr lang="en-US" dirty="0"/>
              <a:t>Evaluation approaches under Covid-19: </a:t>
            </a:r>
            <a:br>
              <a:rPr lang="en-US" dirty="0"/>
            </a:br>
            <a:r>
              <a:rPr lang="en-US" dirty="0"/>
              <a:t>what have we learned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3EE39-0C28-4629-B3A5-DE9104E6A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428" y="5345008"/>
            <a:ext cx="6096001" cy="893233"/>
          </a:xfrm>
        </p:spPr>
        <p:txBody>
          <a:bodyPr/>
          <a:lstStyle/>
          <a:p>
            <a:r>
              <a:rPr lang="en-US" dirty="0"/>
              <a:t>Jos Vaessen, PhD</a:t>
            </a:r>
          </a:p>
          <a:p>
            <a:r>
              <a:rPr lang="en-US" dirty="0"/>
              <a:t>September 17,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1DED7-DF9D-42D2-AA63-51CEE8F2D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427" y="3158739"/>
            <a:ext cx="11051116" cy="1099924"/>
          </a:xfrm>
        </p:spPr>
        <p:txBody>
          <a:bodyPr/>
          <a:lstStyle/>
          <a:p>
            <a:pPr algn="ctr"/>
            <a:r>
              <a:rPr lang="en-US" dirty="0" err="1"/>
              <a:t>DeGEval</a:t>
            </a:r>
            <a:r>
              <a:rPr lang="en-US" dirty="0"/>
              <a:t> Conference</a:t>
            </a:r>
          </a:p>
        </p:txBody>
      </p:sp>
    </p:spTree>
    <p:extLst>
      <p:ext uri="{BB962C8B-B14F-4D97-AF65-F5344CB8AC3E}">
        <p14:creationId xmlns:p14="http://schemas.microsoft.com/office/powerpoint/2010/main" val="86632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507C9D-91B9-4736-B32E-88B7875E5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60" y="66642"/>
            <a:ext cx="10972801" cy="967588"/>
          </a:xfrm>
        </p:spPr>
        <p:txBody>
          <a:bodyPr/>
          <a:lstStyle/>
          <a:p>
            <a:r>
              <a:rPr lang="en-US" dirty="0">
                <a:solidFill>
                  <a:srgbClr val="3C5DAA"/>
                </a:solidFill>
              </a:rPr>
              <a:t>3. Using big data for evaluative analysis: example geospatial data Tirana (urban development)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7F0C0-7FCA-4847-AFF7-D660F1BEF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53" y="550133"/>
            <a:ext cx="6159632" cy="37419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4DB05F-010F-43A6-AC87-9B8C6DDEE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05" y="939766"/>
            <a:ext cx="5063597" cy="2908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B5523-F463-4A69-A2E3-B26417D84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2" y="3880772"/>
            <a:ext cx="4518146" cy="2620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949CD-6CA7-4505-BBB7-4173DE2F1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419" y="4643862"/>
            <a:ext cx="3340790" cy="20074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CA8CA9-655F-4B68-926B-5D59BC7AA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536" y="4535568"/>
            <a:ext cx="3661400" cy="20833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7FC2DB-64A3-4F05-8578-FAF52F96DB8B}"/>
              </a:ext>
            </a:extLst>
          </p:cNvPr>
          <p:cNvSpPr txBox="1"/>
          <p:nvPr/>
        </p:nvSpPr>
        <p:spPr>
          <a:xfrm>
            <a:off x="-1288" y="6488435"/>
            <a:ext cx="476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IEG, Ziulu</a:t>
            </a:r>
          </a:p>
        </p:txBody>
      </p:sp>
    </p:spTree>
    <p:extLst>
      <p:ext uri="{BB962C8B-B14F-4D97-AF65-F5344CB8AC3E}">
        <p14:creationId xmlns:p14="http://schemas.microsoft.com/office/powerpoint/2010/main" val="45236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9FDC-1367-4364-B96A-9F6387CA9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632612"/>
            <a:ext cx="10972801" cy="967588"/>
          </a:xfrm>
        </p:spPr>
        <p:txBody>
          <a:bodyPr/>
          <a:lstStyle/>
          <a:p>
            <a:r>
              <a:rPr lang="en-US" dirty="0"/>
              <a:t>Going forward: what have we learned?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6374F-F9F1-4F8D-A037-EAB03B5A3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409854"/>
            <a:ext cx="10972800" cy="4880082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The role of evaluation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Methodological innovation: yes, but…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Organizing (independent) evaluation in international organizations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86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675E-3601-452E-B364-45FDA2144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8921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9FDC-1367-4364-B96A-9F6387CA9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632612"/>
            <a:ext cx="10972801" cy="96758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6374F-F9F1-4F8D-A037-EAB03B5A3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5306"/>
            <a:ext cx="10972800" cy="4880082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Introduction: three types of challenges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Methodological challenges: what did we do differently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Going forward: what have we learned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82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9FDC-1367-4364-B96A-9F6387CA9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632612"/>
            <a:ext cx="10972801" cy="967588"/>
          </a:xfrm>
        </p:spPr>
        <p:txBody>
          <a:bodyPr/>
          <a:lstStyle/>
          <a:p>
            <a:r>
              <a:rPr lang="en-US" dirty="0"/>
              <a:t>Three types of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6374F-F9F1-4F8D-A037-EAB03B5A3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09854"/>
            <a:ext cx="10972800" cy="48800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Work program challenges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Conceptual challenges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Methodological challenges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34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9FDC-1367-4364-B96A-9F6387CA9C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632612"/>
            <a:ext cx="10972801" cy="967588"/>
          </a:xfrm>
        </p:spPr>
        <p:txBody>
          <a:bodyPr/>
          <a:lstStyle/>
          <a:p>
            <a:r>
              <a:rPr lang="en-US" dirty="0"/>
              <a:t>Methodological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6374F-F9F1-4F8D-A037-EAB03B5A3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45306"/>
            <a:ext cx="10972800" cy="488008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Difficult access to key informants: </a:t>
            </a:r>
          </a:p>
          <a:p>
            <a:pPr lvl="1"/>
            <a:r>
              <a:rPr lang="en-US" sz="2200" dirty="0"/>
              <a:t>Travel restrictions</a:t>
            </a:r>
          </a:p>
          <a:p>
            <a:pPr lvl="1"/>
            <a:r>
              <a:rPr lang="en-US" sz="2200" dirty="0"/>
              <a:t>Connectivity issues</a:t>
            </a:r>
          </a:p>
          <a:p>
            <a:pPr lvl="1"/>
            <a:r>
              <a:rPr lang="en-US" sz="2200" dirty="0"/>
              <a:t>Shifting institutional priorities </a:t>
            </a:r>
          </a:p>
          <a:p>
            <a:pPr lvl="1"/>
            <a:r>
              <a:rPr lang="en-US" sz="2200" dirty="0"/>
              <a:t>“Crisis” modus </a:t>
            </a:r>
          </a:p>
          <a:p>
            <a:r>
              <a:rPr lang="en-US" dirty="0"/>
              <a:t>Impossibility to conduct “on-site” data collection: </a:t>
            </a:r>
          </a:p>
          <a:p>
            <a:pPr lvl="1"/>
            <a:r>
              <a:rPr lang="en-US" sz="2200" dirty="0"/>
              <a:t>Difficulty to develop a rich and contextualized perspective on the evaluand</a:t>
            </a:r>
          </a:p>
          <a:p>
            <a:pPr lvl="1"/>
            <a:r>
              <a:rPr lang="en-US" sz="2200" dirty="0"/>
              <a:t>Strategies such as building rapport, unobtrusive observation, “on-the ground” snowball sampling of interviewees, are impossible</a:t>
            </a:r>
          </a:p>
          <a:p>
            <a:pPr lvl="1"/>
            <a:r>
              <a:rPr lang="en-US" sz="2200" dirty="0"/>
              <a:t>Remote interviewing is prone to biases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560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B60445-B6CC-4005-9BED-803005D5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314" y="-82158"/>
            <a:ext cx="7511140" cy="6940157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665DCD9-659E-45FF-B8DB-0AC2C5308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475E058-4C20-A242-8A48-FEF4035371A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DA2DC-0C36-4965-9477-EB5AEAF6C96C}"/>
              </a:ext>
            </a:extLst>
          </p:cNvPr>
          <p:cNvSpPr txBox="1"/>
          <p:nvPr/>
        </p:nvSpPr>
        <p:spPr>
          <a:xfrm>
            <a:off x="370613" y="1540757"/>
            <a:ext cx="4482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Remote interviewing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Local consultants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Ethical considerations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Mitigate biases</a:t>
            </a:r>
          </a:p>
        </p:txBody>
      </p:sp>
    </p:spTree>
    <p:extLst>
      <p:ext uri="{BB962C8B-B14F-4D97-AF65-F5344CB8AC3E}">
        <p14:creationId xmlns:p14="http://schemas.microsoft.com/office/powerpoint/2010/main" val="333421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CD7AE7-90A7-4BFE-AAD7-8EECB791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090"/>
            <a:ext cx="6895090" cy="689509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BDA2DC-0C36-4965-9477-EB5AEAF6C96C}"/>
              </a:ext>
            </a:extLst>
          </p:cNvPr>
          <p:cNvSpPr txBox="1"/>
          <p:nvPr/>
        </p:nvSpPr>
        <p:spPr>
          <a:xfrm>
            <a:off x="609601" y="5938839"/>
            <a:ext cx="10979151" cy="280987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" i="1" kern="1200">
                <a:latin typeface="Arial Narrow" panose="020B0606020202030204" pitchFamily="34" charset="0"/>
                <a:ea typeface="+mn-ea"/>
                <a:cs typeface="+mn-cs"/>
              </a:rPr>
              <a:t>Remote interviewing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" i="1" kern="1200">
                <a:latin typeface="Arial Narrow" panose="020B0606020202030204" pitchFamily="34" charset="0"/>
                <a:ea typeface="+mn-ea"/>
                <a:cs typeface="+mn-cs"/>
              </a:rPr>
              <a:t>Local consultants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" i="1" kern="1200">
                <a:latin typeface="Arial Narrow" panose="020B0606020202030204" pitchFamily="34" charset="0"/>
                <a:ea typeface="+mn-ea"/>
                <a:cs typeface="+mn-cs"/>
              </a:rPr>
              <a:t>Ethical considerations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" i="1" kern="1200">
                <a:latin typeface="Arial Narrow" panose="020B0606020202030204" pitchFamily="34" charset="0"/>
                <a:ea typeface="+mn-ea"/>
                <a:cs typeface="+mn-cs"/>
              </a:rPr>
              <a:t>Mitigating biases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E7B12D9-18AB-4205-ADD7-BCBCC83DD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</p:spPr>
        <p:txBody>
          <a:bodyPr/>
          <a:lstStyle/>
          <a:p>
            <a:pPr>
              <a:spcAft>
                <a:spcPts val="600"/>
              </a:spcAft>
            </a:pPr>
            <a:fld id="{8475E058-4C20-A242-8A48-FEF4035371A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665DCD9-659E-45FF-B8DB-0AC2C5308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475E058-4C20-A242-8A48-FEF4035371A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C4258-87A0-4A7B-9D6F-0FB8ED34369C}"/>
              </a:ext>
            </a:extLst>
          </p:cNvPr>
          <p:cNvSpPr txBox="1"/>
          <p:nvPr/>
        </p:nvSpPr>
        <p:spPr>
          <a:xfrm>
            <a:off x="7238572" y="903684"/>
            <a:ext cx="44827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Enrich portfolio analysis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Conduct theory-based content analysis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Experiment with Artificial Intelligence </a:t>
            </a:r>
          </a:p>
        </p:txBody>
      </p:sp>
    </p:spTree>
    <p:extLst>
      <p:ext uri="{BB962C8B-B14F-4D97-AF65-F5344CB8AC3E}">
        <p14:creationId xmlns:p14="http://schemas.microsoft.com/office/powerpoint/2010/main" val="82474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507C9D-91B9-4736-B32E-88B7875E5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60" y="66642"/>
            <a:ext cx="10972801" cy="967588"/>
          </a:xfrm>
        </p:spPr>
        <p:txBody>
          <a:bodyPr/>
          <a:lstStyle/>
          <a:p>
            <a:r>
              <a:rPr lang="en-US" dirty="0">
                <a:solidFill>
                  <a:srgbClr val="3C5DAA"/>
                </a:solidFill>
              </a:rPr>
              <a:t>1. Evaluators as synthesizers: example private sector development projects evaluative synthesis</a:t>
            </a:r>
          </a:p>
        </p:txBody>
      </p:sp>
      <p:pic>
        <p:nvPicPr>
          <p:cNvPr id="6" name="Picture 12" descr="Picture 12">
            <a:extLst>
              <a:ext uri="{FF2B5EF4-FFF2-40B4-BE49-F238E27FC236}">
                <a16:creationId xmlns:a16="http://schemas.microsoft.com/office/drawing/2014/main" id="{B500CA98-E9C3-454C-AAE2-12CC5345BD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452" t="28937" r="37104" b="8143"/>
          <a:stretch>
            <a:fillRect/>
          </a:stretch>
        </p:blipFill>
        <p:spPr>
          <a:xfrm>
            <a:off x="6782961" y="1479437"/>
            <a:ext cx="5047911" cy="4560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all_points" descr="all_points">
            <a:extLst>
              <a:ext uri="{FF2B5EF4-FFF2-40B4-BE49-F238E27FC236}">
                <a16:creationId xmlns:a16="http://schemas.microsoft.com/office/drawing/2014/main" id="{CC6E6544-0CF8-45B3-9311-40B620EC410E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35915" y="1559858"/>
            <a:ext cx="5220893" cy="43936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961E5-C30D-4F2E-A366-340DCDD1E2F4}"/>
              </a:ext>
            </a:extLst>
          </p:cNvPr>
          <p:cNvSpPr txBox="1"/>
          <p:nvPr/>
        </p:nvSpPr>
        <p:spPr>
          <a:xfrm>
            <a:off x="-1288" y="6488435"/>
            <a:ext cx="476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IEG, Bravo</a:t>
            </a:r>
          </a:p>
        </p:txBody>
      </p:sp>
    </p:spTree>
    <p:extLst>
      <p:ext uri="{BB962C8B-B14F-4D97-AF65-F5344CB8AC3E}">
        <p14:creationId xmlns:p14="http://schemas.microsoft.com/office/powerpoint/2010/main" val="23086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507C9D-91B9-4736-B32E-88B7875E5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60" y="66642"/>
            <a:ext cx="10972801" cy="967588"/>
          </a:xfrm>
        </p:spPr>
        <p:txBody>
          <a:bodyPr/>
          <a:lstStyle/>
          <a:p>
            <a:r>
              <a:rPr lang="en-US" dirty="0">
                <a:solidFill>
                  <a:srgbClr val="3C5DAA"/>
                </a:solidFill>
              </a:rPr>
              <a:t>2. Identifying the evaluand: example global evaluation WBG support to combat undernutrition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4E1DB-ED6E-408F-90FD-3BDA2AA6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1" y="879717"/>
            <a:ext cx="11049797" cy="591164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C6F73-4E4D-400E-A02B-84E5EDF8C524}"/>
              </a:ext>
            </a:extLst>
          </p:cNvPr>
          <p:cNvSpPr txBox="1"/>
          <p:nvPr/>
        </p:nvSpPr>
        <p:spPr>
          <a:xfrm>
            <a:off x="10767" y="6508375"/>
            <a:ext cx="476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IEG, Gold and Vellez</a:t>
            </a:r>
          </a:p>
        </p:txBody>
      </p:sp>
    </p:spTree>
    <p:extLst>
      <p:ext uri="{BB962C8B-B14F-4D97-AF65-F5344CB8AC3E}">
        <p14:creationId xmlns:p14="http://schemas.microsoft.com/office/powerpoint/2010/main" val="222819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C90F02-E97D-4ADD-852C-22ABBE5B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793" y="0"/>
            <a:ext cx="6948261" cy="6948261"/>
          </a:xfrm>
          <a:prstGeom prst="rect">
            <a:avLst/>
          </a:prstGeom>
          <a:noFill/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BC0F832-EF94-4372-979A-1C2C5DB5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</p:spPr>
        <p:txBody>
          <a:bodyPr/>
          <a:lstStyle/>
          <a:p>
            <a:pPr>
              <a:spcAft>
                <a:spcPts val="600"/>
              </a:spcAft>
            </a:pPr>
            <a:fld id="{8475E058-4C20-A242-8A48-FEF4035371A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665DCD9-659E-45FF-B8DB-0AC2C5308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475E058-4C20-A242-8A48-FEF4035371A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AB96C-9C76-44BD-8216-6DA0960B06C1}"/>
              </a:ext>
            </a:extLst>
          </p:cNvPr>
          <p:cNvSpPr txBox="1"/>
          <p:nvPr/>
        </p:nvSpPr>
        <p:spPr>
          <a:xfrm>
            <a:off x="530390" y="2024280"/>
            <a:ext cx="448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Explore new sources of (big) data</a:t>
            </a:r>
          </a:p>
          <a:p>
            <a:pPr>
              <a:buClr>
                <a:schemeClr val="accent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3795313"/>
      </p:ext>
    </p:extLst>
  </p:cSld>
  <p:clrMapOvr>
    <a:masterClrMapping/>
  </p:clrMapOvr>
</p:sld>
</file>

<file path=ppt/theme/theme1.xml><?xml version="1.0" encoding="utf-8"?>
<a:theme xmlns:a="http://schemas.openxmlformats.org/drawingml/2006/main" name="ieg-template-presentation">
  <a:themeElements>
    <a:clrScheme name=".Official IEG palette">
      <a:dk1>
        <a:srgbClr val="3C3D3E"/>
      </a:dk1>
      <a:lt1>
        <a:sysClr val="window" lastClr="FFFFFF"/>
      </a:lt1>
      <a:dk2>
        <a:srgbClr val="3C3D3E"/>
      </a:dk2>
      <a:lt2>
        <a:srgbClr val="7C8070"/>
      </a:lt2>
      <a:accent1>
        <a:srgbClr val="29ABE2"/>
      </a:accent1>
      <a:accent2>
        <a:srgbClr val="003A5D"/>
      </a:accent2>
      <a:accent3>
        <a:srgbClr val="8CC541"/>
      </a:accent3>
      <a:accent4>
        <a:srgbClr val="EF4137"/>
      </a:accent4>
      <a:accent5>
        <a:srgbClr val="F69321"/>
      </a:accent5>
      <a:accent6>
        <a:srgbClr val="66318F"/>
      </a:accent6>
      <a:hlink>
        <a:srgbClr val="3C3D3E"/>
      </a:hlink>
      <a:folHlink>
        <a:srgbClr val="99968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eg-template-presentation" id="{FB5149DF-70FB-42CC-A607-EBAB8B31DAF4}" vid="{C132C80B-A75C-4BD2-915B-6E782EF3CFE1}"/>
    </a:ext>
  </a:extLst>
</a:theme>
</file>

<file path=ppt/theme/theme2.xml><?xml version="1.0" encoding="utf-8"?>
<a:theme xmlns:a="http://schemas.openxmlformats.org/drawingml/2006/main" name="Interior Slide">
  <a:themeElements>
    <a:clrScheme name=".Official IEG palette">
      <a:dk1>
        <a:srgbClr val="3C3D3E"/>
      </a:dk1>
      <a:lt1>
        <a:sysClr val="window" lastClr="FFFFFF"/>
      </a:lt1>
      <a:dk2>
        <a:srgbClr val="3C3D3E"/>
      </a:dk2>
      <a:lt2>
        <a:srgbClr val="7C8070"/>
      </a:lt2>
      <a:accent1>
        <a:srgbClr val="29ABE2"/>
      </a:accent1>
      <a:accent2>
        <a:srgbClr val="003A5D"/>
      </a:accent2>
      <a:accent3>
        <a:srgbClr val="8CC541"/>
      </a:accent3>
      <a:accent4>
        <a:srgbClr val="EF4137"/>
      </a:accent4>
      <a:accent5>
        <a:srgbClr val="F69321"/>
      </a:accent5>
      <a:accent6>
        <a:srgbClr val="66318F"/>
      </a:accent6>
      <a:hlink>
        <a:srgbClr val="3C3D3E"/>
      </a:hlink>
      <a:folHlink>
        <a:srgbClr val="999683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hatWorks_PowerPoint_template.potx" id="{D58684F3-E5C6-4331-8B1F-5326AB38A455}" vid="{650CEA47-109D-4C0B-B14F-D3363CA059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b2b970aaf3fa3ef75bf86ed40a87d69f">
  <xsd:schema xmlns:xsd="http://www.w3.org/2001/XMLSchema" xmlns:xs="http://www.w3.org/2001/XMLSchema" xmlns:p="http://schemas.microsoft.com/office/2006/metadata/properties" xmlns:ns3="eda4fd43-f936-4ced-9b4a-46c1ef7d5473" xmlns:ns4="aa3449fd-d373-417f-9c8d-cf261ce8b785" targetNamespace="http://schemas.microsoft.com/office/2006/metadata/properties" ma:root="true" ma:fieldsID="5321931c1c10c7c97344f56a98ffd47d" ns3:_="" ns4:_="">
    <xsd:import namespace="eda4fd43-f936-4ced-9b4a-46c1ef7d5473"/>
    <xsd:import namespace="aa3449fd-d373-417f-9c8d-cf261ce8b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5978DB-888D-4D4E-ADA8-95D77101FC8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97EC9E-E2FA-4D61-B90A-B4EC92BD8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4fd43-f936-4ced-9b4a-46c1ef7d5473"/>
    <ds:schemaRef ds:uri="aa3449fd-d373-417f-9c8d-cf261ce8b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93007-507C-4D35-9771-1A6F9885F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259</Words>
  <Application>Microsoft Office PowerPoint</Application>
  <PresentationFormat>Widescreen</PresentationFormat>
  <Paragraphs>68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(Headings)</vt:lpstr>
      <vt:lpstr>Arial +Heading</vt:lpstr>
      <vt:lpstr>Arial Narrow</vt:lpstr>
      <vt:lpstr>Calibri</vt:lpstr>
      <vt:lpstr>Courier New</vt:lpstr>
      <vt:lpstr>Wingdings</vt:lpstr>
      <vt:lpstr>ieg-template-presentation</vt:lpstr>
      <vt:lpstr>Interior Slide</vt:lpstr>
      <vt:lpstr>Evaluation approaches under Covid-19:  what have we learned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Evaluation Designs  in times of COVID-19</dc:title>
  <dc:creator>Estelle Rosine Raimondo</dc:creator>
  <cp:lastModifiedBy>Jozef Leonardus Vaessen</cp:lastModifiedBy>
  <cp:revision>5</cp:revision>
  <dcterms:created xsi:type="dcterms:W3CDTF">2020-04-27T02:03:15Z</dcterms:created>
  <dcterms:modified xsi:type="dcterms:W3CDTF">2021-09-17T07:36:58Z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