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385" r:id="rId7"/>
    <p:sldId id="384" r:id="rId8"/>
    <p:sldId id="306" r:id="rId9"/>
  </p:sldIdLst>
  <p:sldSz cx="9144000" cy="6858000" type="screen4x3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D9A47E-E424-493F-862C-701CC091AC16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9D48D3-A980-4833-B9A4-DAC2BCD94FEC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993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E1C0C4-80AA-43A1-B361-C675A32EDFEE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42159F-A714-4A43-9741-9E1D47DFD27D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62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8117-A222-4554-8DE2-D3557DA7470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55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8117-A222-4554-8DE2-D3557DA7470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35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8117-A222-4554-8DE2-D3557DA7470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78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Tres </a:t>
            </a:r>
            <a:r>
              <a:rPr lang="es-MX" dirty="0" err="1" smtClean="0"/>
              <a:t>casos.Explicar</a:t>
            </a:r>
            <a:r>
              <a:rPr lang="es-MX" baseline="0" dirty="0" smtClean="0"/>
              <a:t> instrucciones.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8117-A222-4554-8DE2-D3557DA74702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42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37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14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84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46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5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7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88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9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693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08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3A918-06CC-449D-A6E1-F8B72C22C1F0}" type="datetimeFigureOut">
              <a:rPr lang="es-MX" smtClean="0"/>
              <a:t>25/10/2017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0BE8-35B8-4F21-9395-E4D22F1DFA0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39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32656"/>
            <a:ext cx="2489294" cy="13343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27308"/>
            <a:ext cx="6400800" cy="1243353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Baskerville Old Face" panose="02020602080505020303" pitchFamily="18" charset="0"/>
              </a:rPr>
              <a:t>21 de setiembre, 2017</a:t>
            </a:r>
          </a:p>
          <a:p>
            <a:r>
              <a:rPr lang="es-MX" dirty="0" err="1" smtClean="0">
                <a:latin typeface="Baskerville Old Face" panose="02020602080505020303" pitchFamily="18" charset="0"/>
              </a:rPr>
              <a:t>Mainz</a:t>
            </a:r>
            <a:r>
              <a:rPr lang="es-MX" dirty="0" smtClean="0">
                <a:latin typeface="Baskerville Old Face" panose="02020602080505020303" pitchFamily="18" charset="0"/>
              </a:rPr>
              <a:t>, Alemania</a:t>
            </a:r>
            <a:endParaRPr lang="es-MX" dirty="0">
              <a:latin typeface="Baskerville Old Face" panose="02020602080505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6597352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n-US" sz="4900" b="1" dirty="0" smtClean="0">
                <a:solidFill>
                  <a:schemeClr val="accent6">
                    <a:lumMod val="50000"/>
                  </a:schemeClr>
                </a:solidFill>
                <a:latin typeface="Baskerville Old Face" panose="02020602080505020303" pitchFamily="18" charset="0"/>
              </a:rPr>
              <a:t>Training processes to improve quality of evaluations.</a:t>
            </a:r>
            <a:endParaRPr lang="en-US" sz="4900" dirty="0">
              <a:solidFill>
                <a:schemeClr val="accent6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5270661"/>
            <a:ext cx="6512768" cy="1243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Carolina Zúñiga </a:t>
            </a:r>
          </a:p>
          <a:p>
            <a:r>
              <a:rPr lang="es-MX" sz="2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(Equipo Técnico FOCEVAL-Costa Rica)</a:t>
            </a:r>
          </a:p>
          <a:p>
            <a:endParaRPr lang="es-MX" sz="2000" dirty="0">
              <a:solidFill>
                <a:schemeClr val="tx1"/>
              </a:solidFill>
            </a:endParaRPr>
          </a:p>
        </p:txBody>
      </p:sp>
      <p:pic>
        <p:nvPicPr>
          <p:cNvPr id="10" name="Picture 3" descr="C:\Users\foceval\Documents\Administrativos\Logo DEval español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3093"/>
            <a:ext cx="1995473" cy="119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foceval\Desktop\MIDEPLA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1627"/>
            <a:ext cx="2469654" cy="101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7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417872" y="764704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b="1" dirty="0" err="1" smtClean="0">
                <a:solidFill>
                  <a:schemeClr val="accent6">
                    <a:lumMod val="50000"/>
                  </a:schemeClr>
                </a:solidFill>
              </a:rPr>
              <a:t>Foceval</a:t>
            </a:r>
            <a:r>
              <a:rPr lang="es-E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5400" b="1" dirty="0" err="1" smtClean="0">
                <a:solidFill>
                  <a:schemeClr val="accent6">
                    <a:lumMod val="50000"/>
                  </a:schemeClr>
                </a:solidFill>
              </a:rPr>
              <a:t>project</a:t>
            </a:r>
            <a:endParaRPr lang="es-E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21196" y="1988840"/>
            <a:ext cx="8229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project </a:t>
            </a:r>
            <a:r>
              <a:rPr lang="en-US" dirty="0" smtClean="0"/>
              <a:t>Evaluation Capacity Development </a:t>
            </a:r>
            <a:r>
              <a:rPr lang="en-US" dirty="0"/>
              <a:t>(</a:t>
            </a:r>
            <a:r>
              <a:rPr lang="en-US" dirty="0" err="1"/>
              <a:t>Foceval</a:t>
            </a:r>
            <a:r>
              <a:rPr lang="en-US" dirty="0" smtClean="0"/>
              <a:t>), work with </a:t>
            </a:r>
            <a:r>
              <a:rPr lang="en-US" dirty="0"/>
              <a:t>different instances in Latin America. In Costa Rica, we work closely with the Ministry of Planning witch has been a key institution in order to achieve </a:t>
            </a:r>
            <a:r>
              <a:rPr lang="en-US" dirty="0" err="1"/>
              <a:t>Foceval's</a:t>
            </a:r>
            <a:r>
              <a:rPr lang="en-US" dirty="0"/>
              <a:t> goals.</a:t>
            </a:r>
            <a:endParaRPr lang="es-CR" dirty="0"/>
          </a:p>
          <a:p>
            <a:endParaRPr lang="es-ES" dirty="0">
              <a:solidFill>
                <a:schemeClr val="tx2"/>
              </a:solidFill>
            </a:endParaRPr>
          </a:p>
        </p:txBody>
      </p:sp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60648"/>
            <a:ext cx="2158977" cy="11573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6597352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92D9-FEE2-4859-BD5C-AF11CAAA1588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29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324544" y="352128"/>
            <a:ext cx="8229600" cy="1143000"/>
          </a:xfrm>
        </p:spPr>
        <p:txBody>
          <a:bodyPr>
            <a:normAutofit/>
          </a:bodyPr>
          <a:lstStyle/>
          <a:p>
            <a:r>
              <a:rPr lang="es-ES" sz="4800" b="1" dirty="0" err="1" smtClean="0">
                <a:solidFill>
                  <a:schemeClr val="accent6">
                    <a:lumMod val="50000"/>
                  </a:schemeClr>
                </a:solidFill>
              </a:rPr>
              <a:t>Foceval</a:t>
            </a:r>
            <a:r>
              <a:rPr lang="es-ES" sz="4800" b="1" dirty="0" smtClean="0">
                <a:solidFill>
                  <a:schemeClr val="accent6">
                    <a:lumMod val="50000"/>
                  </a:schemeClr>
                </a:solidFill>
              </a:rPr>
              <a:t>: 2017-2018</a:t>
            </a:r>
            <a:endParaRPr lang="es-E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1941" y="1484784"/>
            <a:ext cx="82296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n-US" dirty="0"/>
              <a:t>As we enter in the third phase of the project in 2017, we identify a list of different "</a:t>
            </a:r>
            <a:r>
              <a:rPr lang="en-US" dirty="0" smtClean="0"/>
              <a:t>challenges</a:t>
            </a:r>
            <a:r>
              <a:rPr lang="en-US" dirty="0"/>
              <a:t>" to </a:t>
            </a:r>
            <a:r>
              <a:rPr lang="en-US" dirty="0" smtClean="0"/>
              <a:t>overcome </a:t>
            </a:r>
            <a:r>
              <a:rPr lang="en-US" dirty="0"/>
              <a:t>in order to consolidate all the past actions undertaken in Costa Rica, </a:t>
            </a:r>
            <a:r>
              <a:rPr lang="en-US" dirty="0" smtClean="0"/>
              <a:t>and </a:t>
            </a:r>
            <a:r>
              <a:rPr lang="en-US" dirty="0"/>
              <a:t>ensure the sustainability of the goals achieved</a:t>
            </a:r>
            <a:r>
              <a:rPr lang="en-US" dirty="0" smtClean="0"/>
              <a:t>.</a:t>
            </a:r>
            <a:endParaRPr lang="es-ES" dirty="0"/>
          </a:p>
        </p:txBody>
      </p:sp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2158977" cy="11573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2265" y="6505019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243618" y="6505019"/>
            <a:ext cx="7427168" cy="260648"/>
          </a:xfrm>
        </p:spPr>
        <p:txBody>
          <a:bodyPr/>
          <a:lstStyle/>
          <a:p>
            <a:fld id="{B32F92D9-FEE2-4859-BD5C-AF11CAAA1588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2" name="Rechteck 1"/>
          <p:cNvSpPr/>
          <p:nvPr/>
        </p:nvSpPr>
        <p:spPr>
          <a:xfrm>
            <a:off x="0" y="6135687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4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Identified</a:t>
            </a:r>
            <a:r>
              <a:rPr lang="es-C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sz="4800" b="1" dirty="0" err="1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hallenges</a:t>
            </a:r>
            <a:endParaRPr lang="es-E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Most </a:t>
            </a:r>
            <a:r>
              <a:rPr lang="en-US" dirty="0"/>
              <a:t>trained </a:t>
            </a:r>
            <a:r>
              <a:rPr lang="en-US" dirty="0" smtClean="0"/>
              <a:t>professionals (with an evaluation Master Program) do </a:t>
            </a:r>
            <a:r>
              <a:rPr lang="en-US" dirty="0"/>
              <a:t>not work in areas / departments related to the evaluation topic.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Raising awareness and creating opportunities for young-emergent evaluator’s people to be involved in practice </a:t>
            </a:r>
            <a:r>
              <a:rPr lang="en-US" dirty="0" smtClean="0"/>
              <a:t>processes</a:t>
            </a:r>
            <a:r>
              <a:rPr lang="en-US" dirty="0"/>
              <a:t>, in order to generate the respective needed skills to work in the evaluation area.</a:t>
            </a:r>
            <a:endParaRPr lang="es-CR" dirty="0"/>
          </a:p>
          <a:p>
            <a:pPr marL="0" indent="0">
              <a:buNone/>
            </a:pPr>
            <a:r>
              <a:rPr lang="en-US" dirty="0"/>
              <a:t>• It is still necessary that more evaluators or people interested in evaluation join the efforts </a:t>
            </a:r>
            <a:r>
              <a:rPr lang="en-US" dirty="0" smtClean="0"/>
              <a:t>to get </a:t>
            </a:r>
            <a:r>
              <a:rPr lang="en-US" dirty="0"/>
              <a:t>organize </a:t>
            </a:r>
            <a:r>
              <a:rPr lang="en-US" dirty="0" smtClean="0"/>
              <a:t>and improve the representation of evaluators in the country and abroad.</a:t>
            </a:r>
            <a:endParaRPr lang="es-CR" dirty="0"/>
          </a:p>
          <a:p>
            <a:pPr algn="ctr">
              <a:buNone/>
            </a:pPr>
            <a:endParaRPr lang="es-ES" dirty="0" smtClean="0"/>
          </a:p>
        </p:txBody>
      </p:sp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2158977" cy="11573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6597352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92D9-FEE2-4859-BD5C-AF11CAAA158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4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396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Different</a:t>
            </a:r>
            <a:r>
              <a:rPr lang="es-C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actions</a:t>
            </a:r>
            <a:r>
              <a:rPr lang="es-C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perform</a:t>
            </a:r>
            <a:r>
              <a:rPr lang="es-C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s-CR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by</a:t>
            </a:r>
            <a:r>
              <a:rPr lang="es-CR" sz="4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sz="4800" b="1" dirty="0" err="1" smtClean="0">
                <a:solidFill>
                  <a:schemeClr val="accent6">
                    <a:lumMod val="50000"/>
                  </a:schemeClr>
                </a:solidFill>
              </a:rPr>
              <a:t>Foceval</a:t>
            </a:r>
            <a:endParaRPr lang="es-E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60648"/>
            <a:ext cx="2158977" cy="11573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6597352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92D9-FEE2-4859-BD5C-AF11CAAA1588}" type="slidenum">
              <a:rPr lang="es-ES" smtClean="0"/>
              <a:t>5</a:t>
            </a:fld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1772816"/>
            <a:ext cx="8229600" cy="4525963"/>
          </a:xfrm>
        </p:spPr>
        <p:txBody>
          <a:bodyPr/>
          <a:lstStyle/>
          <a:p>
            <a:r>
              <a:rPr lang="es-CR" b="1" dirty="0" err="1" smtClean="0"/>
              <a:t>Traingings</a:t>
            </a:r>
            <a:r>
              <a:rPr lang="es-CR" b="1" dirty="0" smtClean="0"/>
              <a:t> to </a:t>
            </a:r>
            <a:r>
              <a:rPr lang="es-CR" dirty="0" err="1" smtClean="0"/>
              <a:t>public</a:t>
            </a:r>
            <a:r>
              <a:rPr lang="es-CR" dirty="0" smtClean="0"/>
              <a:t> sector staff </a:t>
            </a:r>
            <a:r>
              <a:rPr lang="es-CR" dirty="0" err="1" smtClean="0"/>
              <a:t>involved</a:t>
            </a:r>
            <a:r>
              <a:rPr lang="es-CR" dirty="0" smtClean="0"/>
              <a:t> in </a:t>
            </a:r>
            <a:r>
              <a:rPr lang="es-CR" dirty="0" err="1" smtClean="0"/>
              <a:t>evaluations</a:t>
            </a:r>
            <a:r>
              <a:rPr lang="es-CR" dirty="0"/>
              <a:t>,</a:t>
            </a:r>
            <a:r>
              <a:rPr lang="es-CR" dirty="0" smtClean="0"/>
              <a:t> and open </a:t>
            </a:r>
            <a:r>
              <a:rPr lang="es-CR" dirty="0" err="1" smtClean="0"/>
              <a:t>oportunities</a:t>
            </a:r>
            <a:r>
              <a:rPr lang="es-CR" dirty="0" smtClean="0"/>
              <a:t> </a:t>
            </a:r>
            <a:r>
              <a:rPr lang="es-CR" dirty="0" err="1" smtClean="0"/>
              <a:t>for</a:t>
            </a:r>
            <a:r>
              <a:rPr lang="es-CR" dirty="0" smtClean="0"/>
              <a:t> Young and </a:t>
            </a:r>
            <a:r>
              <a:rPr lang="es-CR" dirty="0" err="1" smtClean="0"/>
              <a:t>Emergent</a:t>
            </a:r>
            <a:r>
              <a:rPr lang="es-CR" dirty="0" smtClean="0"/>
              <a:t> </a:t>
            </a:r>
            <a:r>
              <a:rPr lang="es-CR" dirty="0" err="1" smtClean="0"/>
              <a:t>Evaluators</a:t>
            </a:r>
            <a:r>
              <a:rPr lang="es-CR" dirty="0" smtClean="0"/>
              <a:t>.</a:t>
            </a:r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14" name="13 Imagen" descr="C:\Users\carolina\Pictures\Camera\20170810_11200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30664"/>
            <a:ext cx="2871544" cy="1900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 descr="C:\Users\carolina\Pictures\Taller Honduras 8 feb\20170208_09465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07011"/>
            <a:ext cx="2880320" cy="1873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14 Imagen" descr="F:\KAROLINA Z\Foceval\Otras actividades\Semana de la Evaluación\fichas resumen de las actividades\Fotos Participativa\20170606_093909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96" y="3501008"/>
            <a:ext cx="2556284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Imagen" descr="F:\KAROLINA Z\Foceval\Otras actividades\Semana de la Evaluación\fichas resumen de las actividades\Ficha fotos ColEva\IMG_2504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81128"/>
            <a:ext cx="2760660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11 Imagen" descr="C:\Users\carolina\Pictures\Camera\20170809_093924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3626080"/>
            <a:ext cx="2880320" cy="1900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45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err="1" smtClean="0">
                <a:solidFill>
                  <a:schemeClr val="accent6">
                    <a:lumMod val="50000"/>
                  </a:schemeClr>
                </a:solidFill>
              </a:rPr>
              <a:t>Foceval</a:t>
            </a:r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 trainings</a:t>
            </a:r>
            <a:endParaRPr lang="es-C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010259"/>
              </p:ext>
            </p:extLst>
          </p:nvPr>
        </p:nvGraphicFramePr>
        <p:xfrm>
          <a:off x="467544" y="1332018"/>
          <a:ext cx="8229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Training</a:t>
                      </a:r>
                      <a:r>
                        <a:rPr lang="en-US" sz="2000" baseline="0" noProof="0" dirty="0" smtClean="0"/>
                        <a:t> with public staff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Training with YEE</a:t>
                      </a:r>
                      <a:endParaRPr lang="en-US" sz="2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 courses in specific evaluation topics for the training of Evaluation and Planning Units of different institutions.</a:t>
                      </a:r>
                      <a:endParaRPr lang="es-C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Specialized assessment courses have been sponsored.</a:t>
                      </a:r>
                      <a:endParaRPr lang="es-C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Hiring of sponsors (evaluation experts) who have accompanied  evaluation processes.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inclusion of YEE in the evaluation team: Bridge to Development has been requested in TDR.</a:t>
                      </a:r>
                      <a:endParaRPr lang="es-C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Evaluation management course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lower management public personnel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Involved as facilitators of training workshops.</a:t>
                      </a:r>
                      <a:endParaRPr lang="es-C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“Learning by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doing”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processes to encourage practice in evaluation.</a:t>
                      </a:r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an evaluation managed and executed by JEE.</a:t>
                      </a:r>
                      <a:endParaRPr lang="es-C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YEE in both the National Platform and the Regional Platform of the project.</a:t>
                      </a:r>
                      <a:endParaRPr lang="es-C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3" descr="logo princip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7" y="260648"/>
            <a:ext cx="1944216" cy="1042197"/>
          </a:xfrm>
          <a:prstGeom prst="rect">
            <a:avLst/>
          </a:prstGeom>
        </p:spPr>
      </p:pic>
      <p:cxnSp>
        <p:nvCxnSpPr>
          <p:cNvPr id="5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0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972616" y="308824"/>
            <a:ext cx="8229600" cy="1143000"/>
          </a:xfrm>
        </p:spPr>
        <p:txBody>
          <a:bodyPr>
            <a:normAutofit/>
          </a:bodyPr>
          <a:lstStyle/>
          <a:p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s-CR" b="1" dirty="0" err="1" smtClean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b="1" dirty="0" err="1" smtClean="0">
                <a:solidFill>
                  <a:schemeClr val="accent6">
                    <a:lumMod val="50000"/>
                  </a:schemeClr>
                </a:solidFill>
              </a:rPr>
              <a:t>we</a:t>
            </a:r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b="1" dirty="0" err="1" smtClean="0">
                <a:solidFill>
                  <a:schemeClr val="accent6">
                    <a:lumMod val="50000"/>
                  </a:schemeClr>
                </a:solidFill>
              </a:rPr>
              <a:t>see</a:t>
            </a:r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es-CR" b="1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R" b="1" dirty="0" err="1" smtClean="0">
                <a:solidFill>
                  <a:schemeClr val="accent6">
                    <a:lumMod val="50000"/>
                  </a:schemeClr>
                </a:solidFill>
              </a:rPr>
              <a:t>future</a:t>
            </a:r>
            <a:r>
              <a:rPr lang="es-CR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/>
              <a:t>YEE and public officials become multipliers of training processes.</a:t>
            </a:r>
          </a:p>
          <a:p>
            <a:r>
              <a:rPr lang="en-US" dirty="0"/>
              <a:t>A higher demand for evaluations.</a:t>
            </a:r>
          </a:p>
          <a:p>
            <a:r>
              <a:rPr lang="en-US" dirty="0"/>
              <a:t>Those who demand evaluations integrate YEE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have better managed evaluations, with better TOR, </a:t>
            </a:r>
            <a:r>
              <a:rPr lang="en-US" dirty="0" smtClean="0"/>
              <a:t>better data</a:t>
            </a:r>
            <a:endParaRPr lang="en-US" dirty="0"/>
          </a:p>
          <a:p>
            <a:r>
              <a:rPr lang="en-US" dirty="0" smtClean="0"/>
              <a:t>Evaluators </a:t>
            </a:r>
            <a:r>
              <a:rPr lang="en-US" dirty="0"/>
              <a:t>organized, that can </a:t>
            </a:r>
            <a:r>
              <a:rPr lang="en-US" dirty="0" smtClean="0"/>
              <a:t>train other YEE, as well as advise </a:t>
            </a:r>
            <a:r>
              <a:rPr lang="en-US" dirty="0"/>
              <a:t>other institutions in the evaluation topic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better quality evaluations.</a:t>
            </a:r>
            <a:endParaRPr lang="es-ES" dirty="0" smtClean="0"/>
          </a:p>
        </p:txBody>
      </p:sp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2158977" cy="11573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6597352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92D9-FEE2-4859-BD5C-AF11CAAA158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8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1864" y="1556792"/>
            <a:ext cx="8229600" cy="1143000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6">
                    <a:lumMod val="50000"/>
                  </a:schemeClr>
                </a:solidFill>
              </a:rPr>
              <a:t>DANKE!!!</a:t>
            </a:r>
            <a:endParaRPr lang="es-ES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logo princip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60648"/>
            <a:ext cx="2158977" cy="11573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51520" y="332656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6597352"/>
            <a:ext cx="8568952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F92D9-FEE2-4859-BD5C-AF11CAAA158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Bildschirmpräsentation (4:3)</PresentationFormat>
  <Paragraphs>47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Baskerville Old Face</vt:lpstr>
      <vt:lpstr>Calibri</vt:lpstr>
      <vt:lpstr>Tema de Office</vt:lpstr>
      <vt:lpstr> Training processes to improve quality of evaluations.</vt:lpstr>
      <vt:lpstr>Foceval project</vt:lpstr>
      <vt:lpstr>Foceval: 2017-2018</vt:lpstr>
      <vt:lpstr>Identified challenges</vt:lpstr>
      <vt:lpstr>Different actions perform  by Foceval</vt:lpstr>
      <vt:lpstr>Foceval trainings</vt:lpstr>
      <vt:lpstr>        What we see in the future?</vt:lpstr>
      <vt:lpstr>DANKE!!!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Taller:  Introducción a la Evaluación</dc:title>
  <dc:creator>FOCEVAL</dc:creator>
  <cp:lastModifiedBy>x</cp:lastModifiedBy>
  <cp:revision>47</cp:revision>
  <cp:lastPrinted>2016-11-23T22:25:37Z</cp:lastPrinted>
  <dcterms:created xsi:type="dcterms:W3CDTF">2016-01-18T19:37:47Z</dcterms:created>
  <dcterms:modified xsi:type="dcterms:W3CDTF">2017-10-25T14:29:54Z</dcterms:modified>
</cp:coreProperties>
</file>